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1"/>
  </p:notesMasterIdLst>
  <p:sldIdLst>
    <p:sldId id="256" r:id="rId2"/>
    <p:sldId id="257" r:id="rId3"/>
    <p:sldId id="367" r:id="rId4"/>
    <p:sldId id="291" r:id="rId5"/>
    <p:sldId id="380" r:id="rId6"/>
    <p:sldId id="346" r:id="rId7"/>
    <p:sldId id="382" r:id="rId8"/>
    <p:sldId id="383" r:id="rId9"/>
    <p:sldId id="384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9DCFD61-1D3C-43BB-8F94-EC27B3F39439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38C0D8D-C73D-4A7E-BF5D-65178725DC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EC607-4EFD-4C98-9988-9A1F2F70B660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D52270-9E1B-4DB6-8FA6-FA1720D70F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86438-D5AB-4754-93FE-C1F05587A9D4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14E91-F7AC-4064-B77E-F1CEFA47878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2950-E9BA-4132-9C5B-533D0267B176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6975-22BD-4231-87C3-2AD3E8A845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71795-AAC4-4525-BEA5-F7DC52C4312B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9E8BF-819D-4AE7-9A02-1A2EBCCC741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D1090-04E1-4EA1-9105-59FCA359FFC1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22539-CC38-45F2-BD34-A4AC0CB51B4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8EE26-9C17-4BEE-8DD8-F86A1A2B3B67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72445-F88C-4CDF-AC59-F11A6FFACDD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E4961-0E3A-4525-808F-4AE3FDC41FEB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6C6AB-6A7A-46E5-A4F6-8DB04E18D68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3BA16-FAF8-4018-8517-AAFF877E0A01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3F748-D433-4414-813A-C41C6A0157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6139C-8EE1-4DA1-AFB9-78D2D123CB62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351B6-6D50-4C32-8328-201297E640B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0088-2634-4338-938B-4678FF941BDA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A422B-ABD4-4812-B776-743B1D75DA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C2173-0219-4D78-8604-C1BCEA04ECDA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8772D-69CA-4DB4-9233-D7F69A050C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74A7FB-70BE-4761-A9DA-A1EE67FCF6FE}" type="datetimeFigureOut">
              <a:rPr lang="en-US"/>
              <a:pPr>
                <a:defRPr/>
              </a:pPr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6A4295E-F036-47FD-8DF7-D9744AE469A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CS" altLang="en-US" smtClean="0"/>
              <a:t>Нуклеарна</a:t>
            </a:r>
            <a:r>
              <a:rPr lang="en-US" altLang="en-US" smtClean="0"/>
              <a:t> </a:t>
            </a:r>
            <a:r>
              <a:rPr lang="sr-Cyrl-CS" altLang="en-US" smtClean="0"/>
              <a:t>нефроурологија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84213" y="274638"/>
            <a:ext cx="8002587" cy="7778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4000" smtClean="0"/>
              <a:t>Случај</a:t>
            </a:r>
            <a:r>
              <a:rPr lang="sr-Latn-CS" altLang="en-US" sz="4000" smtClean="0"/>
              <a:t> 1</a:t>
            </a:r>
            <a:endParaRPr lang="sr-Latn-CS" altLang="en-US" sz="240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39750" y="1125538"/>
            <a:ext cx="8318500" cy="51831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Пацијенткиња стара </a:t>
            </a:r>
            <a:r>
              <a:rPr lang="en-US" altLang="en-US" sz="2400" smtClean="0"/>
              <a:t>30</a:t>
            </a:r>
            <a:r>
              <a:rPr lang="sr-Cyrl-CS" altLang="en-US" sz="2400" smtClean="0"/>
              <a:t> година, јавила се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лекару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због</a:t>
            </a:r>
            <a:endParaRPr lang="en-US" altLang="en-US" sz="2400" smtClean="0"/>
          </a:p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следећих тегоба: </a:t>
            </a:r>
          </a:p>
          <a:p>
            <a:pPr eaLnBrk="1" hangingPunct="1"/>
            <a:r>
              <a:rPr lang="sr-Cyrl-CS" altLang="en-US" sz="2400" smtClean="0"/>
              <a:t>болно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учестало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мокрење 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присуство крви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урину</a:t>
            </a:r>
            <a:r>
              <a:rPr lang="sr-Latn-CS" altLang="en-US" sz="2400" smtClean="0"/>
              <a:t>. </a:t>
            </a:r>
            <a:r>
              <a:rPr lang="sr-Cyrl-CS" altLang="en-US" sz="2400" smtClean="0"/>
              <a:t> </a:t>
            </a:r>
          </a:p>
          <a:p>
            <a:pPr eaLnBrk="1" hangingPunct="1"/>
            <a:r>
              <a:rPr lang="sr-Cyrl-CS" altLang="en-US" sz="2400" smtClean="0"/>
              <a:t>Даје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анамнестички </a:t>
            </a:r>
            <a:r>
              <a:rPr lang="sr-Cyrl-CS" altLang="en-US" sz="2400" smtClean="0"/>
              <a:t>податак,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је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ово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друга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инфекција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последњих</a:t>
            </a:r>
            <a:r>
              <a:rPr lang="sr-Latn-CS" altLang="en-US" sz="2400" smtClean="0"/>
              <a:t> 6 </a:t>
            </a:r>
            <a:r>
              <a:rPr lang="sr-Cyrl-CS" altLang="en-US" sz="2400" smtClean="0"/>
              <a:t>месеци, праћена повременим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тупим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болом 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левом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слабинском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пределу</a:t>
            </a:r>
            <a:r>
              <a:rPr lang="sr-Latn-CS" altLang="en-US" sz="2400" smtClean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Урађен је преглед урина:</a:t>
            </a:r>
          </a:p>
          <a:p>
            <a:pPr eaLnBrk="1" hangingPunct="1"/>
            <a:r>
              <a:rPr lang="sr-Cyrl-CS" altLang="en-US" sz="2400" smtClean="0"/>
              <a:t>доста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леукоцита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бактерија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епителних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ћелија 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соли</a:t>
            </a:r>
            <a:r>
              <a:rPr lang="sr-Latn-CS" altLang="en-US" sz="2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Урађен је ЕХО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бубрега: </a:t>
            </a:r>
          </a:p>
          <a:p>
            <a:pPr eaLnBrk="1" hangingPunct="1"/>
            <a:r>
              <a:rPr lang="sr-Cyrl-CS" altLang="en-US" sz="2400" smtClean="0"/>
              <a:t>визуализује се стаза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урина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проширеном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пијелокаликсном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систему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левог бубрега</a:t>
            </a:r>
            <a:r>
              <a:rPr lang="sr-Latn-CS" altLang="en-US" sz="2400" smtClean="0"/>
              <a:t>.</a:t>
            </a:r>
            <a:endParaRPr lang="sr-Cyrl-CS" altLang="en-US" sz="2400" smtClean="0"/>
          </a:p>
          <a:p>
            <a:pPr eaLnBrk="1" hangingPunct="1"/>
            <a:endParaRPr lang="sr-Latn-CS" altLang="en-US" sz="2400" smtClean="0"/>
          </a:p>
          <a:p>
            <a:pPr eaLnBrk="1" hangingPunct="1">
              <a:buFont typeface="Arial" charset="0"/>
              <a:buNone/>
            </a:pP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2575" y="228600"/>
            <a:ext cx="8682038" cy="6440488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x-none" sz="2800" b="1" dirty="0" smtClean="0"/>
              <a:t>Питања</a:t>
            </a:r>
            <a:r>
              <a:rPr lang="x-none" sz="2400" b="1" dirty="0" smtClean="0"/>
              <a:t>: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x-none" sz="2400" b="1" dirty="0" smtClean="0"/>
          </a:p>
          <a:p>
            <a:pPr marL="262350" indent="-514350" algn="just" eaLnBrk="1" hangingPunct="1">
              <a:buFont typeface="Arial" charset="0"/>
              <a:buAutoNum type="arabicPeriod"/>
              <a:defRPr/>
            </a:pPr>
            <a:r>
              <a:rPr lang="x-none" sz="2400" smtClean="0"/>
              <a:t>Наведите </a:t>
            </a:r>
            <a:r>
              <a:rPr lang="x-none" sz="2400" dirty="0" smtClean="0"/>
              <a:t>које</a:t>
            </a:r>
            <a:r>
              <a:rPr lang="en-US" sz="2400" dirty="0" smtClean="0"/>
              <a:t> </a:t>
            </a:r>
            <a:r>
              <a:rPr lang="en-US" sz="2400" dirty="0" err="1" smtClean="0"/>
              <a:t>нуклеарномедицинско</a:t>
            </a:r>
            <a:r>
              <a:rPr lang="en-US" sz="2400" dirty="0" smtClean="0"/>
              <a:t> </a:t>
            </a:r>
            <a:r>
              <a:rPr lang="en-US" sz="2400" dirty="0" err="1" smtClean="0"/>
              <a:t>испитивање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бисте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спровели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овог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x-none" sz="2400" dirty="0" smtClean="0"/>
              <a:t> и са којим </a:t>
            </a:r>
            <a:r>
              <a:rPr lang="sr-Cyrl-CS" sz="2400" dirty="0" smtClean="0"/>
              <a:t>радиофармацеутицима</a:t>
            </a:r>
            <a:r>
              <a:rPr lang="x-none" sz="2400" smtClean="0"/>
              <a:t>?</a:t>
            </a:r>
            <a:endParaRPr lang="sr-Latn-RS" sz="2400" dirty="0" smtClean="0"/>
          </a:p>
          <a:p>
            <a:pPr marL="262350" indent="-514350" algn="just" eaLnBrk="1" hangingPunct="1">
              <a:buFont typeface="Arial" charset="0"/>
              <a:buAutoNum type="arabicPeriod"/>
              <a:defRPr/>
            </a:pPr>
            <a:endParaRPr lang="x-none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r>
              <a:rPr lang="ru-RU" sz="2400" dirty="0" smtClean="0"/>
              <a:t>2.</a:t>
            </a:r>
            <a:r>
              <a:rPr lang="en-US" sz="2400" dirty="0" smtClean="0"/>
              <a:t> </a:t>
            </a:r>
            <a:r>
              <a:rPr lang="ru-RU" sz="2400" dirty="0" smtClean="0"/>
              <a:t>Наведите карактеристике ових радиофармацеутика?</a:t>
            </a:r>
            <a:endParaRPr lang="sr-Latn-RS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endParaRPr lang="ru-RU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r>
              <a:rPr lang="ru-RU" sz="2400" dirty="0" smtClean="0"/>
              <a:t>3. Да ли је неопходна припрема пацијента за</a:t>
            </a:r>
            <a:r>
              <a:rPr lang="sr-Cyrl-CS" sz="2400" dirty="0" smtClean="0"/>
              <a:t> планирано нуклеарно-медицинско испитивање</a:t>
            </a:r>
            <a:r>
              <a:rPr lang="ru-RU" sz="2400" dirty="0" smtClean="0"/>
              <a:t>? </a:t>
            </a:r>
            <a:endParaRPr lang="sr-Latn-RS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endParaRPr lang="x-none" sz="2400" dirty="0" smtClean="0">
              <a:solidFill>
                <a:srgbClr val="FF0000"/>
              </a:solidFill>
            </a:endParaRPr>
          </a:p>
          <a:p>
            <a:pPr marL="0" indent="-252000" algn="just" eaLnBrk="1" hangingPunct="1">
              <a:buFont typeface="Arial" charset="0"/>
              <a:buNone/>
              <a:defRPr/>
            </a:pPr>
            <a:r>
              <a:rPr lang="x-none" sz="2400" dirty="0" smtClean="0"/>
              <a:t>4. </a:t>
            </a:r>
            <a:r>
              <a:rPr lang="ru-RU" sz="2400" dirty="0" smtClean="0"/>
              <a:t>Објасните шта представља радиоренограм?</a:t>
            </a:r>
            <a:endParaRPr lang="sr-Latn-RS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endParaRPr lang="ru-RU" sz="2400" dirty="0" smtClean="0"/>
          </a:p>
          <a:p>
            <a:pPr marL="0" indent="-252000" algn="just" eaLnBrk="1" hangingPunct="1">
              <a:buFont typeface="Arial" charset="0"/>
              <a:buNone/>
              <a:defRPr/>
            </a:pPr>
            <a:r>
              <a:rPr lang="en-US" sz="2400" dirty="0" err="1" smtClean="0">
                <a:solidFill>
                  <a:srgbClr val="000000"/>
                </a:solidFill>
              </a:rPr>
              <a:t>5.</a:t>
            </a:r>
            <a:r>
              <a:rPr lang="en-US" sz="2400" dirty="0" err="1" smtClean="0"/>
              <a:t>Наведите</a:t>
            </a:r>
            <a:r>
              <a:rPr lang="ru-RU" sz="2400" dirty="0" smtClean="0"/>
              <a:t> </a:t>
            </a:r>
            <a:r>
              <a:rPr lang="en-US" sz="2400" dirty="0" err="1" smtClean="0"/>
              <a:t>фазе</a:t>
            </a:r>
            <a:r>
              <a:rPr lang="en-US" sz="2400" dirty="0" smtClean="0"/>
              <a:t> </a:t>
            </a:r>
            <a:r>
              <a:rPr lang="en-US" sz="2400" dirty="0" err="1" smtClean="0"/>
              <a:t>радиоренографске</a:t>
            </a:r>
            <a:r>
              <a:rPr lang="en-US" sz="2400" dirty="0" smtClean="0"/>
              <a:t> </a:t>
            </a:r>
            <a:r>
              <a:rPr lang="en-US" sz="2400" dirty="0" err="1" smtClean="0"/>
              <a:t>криве</a:t>
            </a:r>
            <a:r>
              <a:rPr lang="sr-Cyrl-CS" sz="2400" dirty="0" smtClean="0"/>
              <a:t> (</a:t>
            </a:r>
            <a:r>
              <a:rPr lang="en-US" sz="2400" dirty="0" err="1" smtClean="0"/>
              <a:t>радиоренограма</a:t>
            </a:r>
            <a:r>
              <a:rPr lang="sr-Cyrl-CS" sz="2400" dirty="0" smtClean="0"/>
              <a:t>)</a:t>
            </a:r>
            <a:r>
              <a:rPr lang="en-US" sz="2400" dirty="0" smtClean="0"/>
              <a:t>?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sz="2400" dirty="0" smtClean="0"/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2400" dirty="0" smtClean="0"/>
              <a:t> </a:t>
            </a:r>
            <a:endParaRPr lang="x-none" sz="2400" dirty="0" smtClean="0">
              <a:solidFill>
                <a:srgbClr val="FF0000"/>
              </a:solidFill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sr-Latn-CS" sz="2400" dirty="0" smtClean="0">
              <a:solidFill>
                <a:srgbClr val="FF0000"/>
              </a:solidFill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sr-Latn-CS" sz="24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x-none" sz="2400" b="1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x-none" sz="24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x-none" sz="24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x-none" sz="24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x-none" sz="2400" dirty="0" smtClean="0"/>
          </a:p>
          <a:p>
            <a:pPr marL="0" indent="0" algn="just" eaLnBrk="1" hangingPunct="1">
              <a:buFont typeface="Arial" charset="0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250825" y="188913"/>
            <a:ext cx="8785225" cy="60483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smtClean="0"/>
              <a:t>Случај</a:t>
            </a:r>
            <a:r>
              <a:rPr lang="sr-Latn-CS" altLang="en-US" sz="4000" smtClean="0"/>
              <a:t> </a:t>
            </a:r>
            <a:r>
              <a:rPr lang="en-US" altLang="en-US" sz="4000" smtClean="0"/>
              <a:t>2</a:t>
            </a:r>
            <a:endParaRPr lang="en-US" altLang="en-US" sz="2800" smtClean="0"/>
          </a:p>
          <a:p>
            <a:pPr algn="ctr" eaLnBrk="1" hangingPunct="1">
              <a:buFont typeface="Arial" charset="0"/>
              <a:buNone/>
            </a:pPr>
            <a:endParaRPr lang="en-US" altLang="en-US" sz="2800" smtClean="0"/>
          </a:p>
          <a:p>
            <a:pPr eaLnBrk="1" hangingPunct="1">
              <a:buFont typeface="Arial" charset="0"/>
              <a:buNone/>
            </a:pPr>
            <a:r>
              <a:rPr lang="en-US" altLang="en-US" sz="2400" smtClean="0"/>
              <a:t>Пацијенткињу стару 10 година,</a:t>
            </a:r>
            <a:r>
              <a:rPr lang="sr-Cyrl-CS" altLang="en-US" sz="2400" smtClean="0"/>
              <a:t> родитељи доводе лекару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због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следећих тегоба: </a:t>
            </a:r>
          </a:p>
          <a:p>
            <a:r>
              <a:rPr lang="en-US" altLang="en-US" sz="2400" smtClean="0"/>
              <a:t>болови у трбуху и слабинама,</a:t>
            </a:r>
            <a:r>
              <a:rPr lang="pl-PL" altLang="en-US" sz="2400" smtClean="0"/>
              <a:t> </a:t>
            </a:r>
            <a:r>
              <a:rPr lang="en-US" altLang="en-US" sz="2400" smtClean="0"/>
              <a:t>мучнина</a:t>
            </a:r>
            <a:r>
              <a:rPr lang="pl-PL" altLang="en-US" sz="2400" smtClean="0"/>
              <a:t>. </a:t>
            </a:r>
            <a:endParaRPr lang="en-US" altLang="en-US" sz="2400" smtClean="0"/>
          </a:p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Урађен је преглед урина:</a:t>
            </a:r>
          </a:p>
          <a:p>
            <a:pPr eaLnBrk="1" hangingPunct="1"/>
            <a:r>
              <a:rPr lang="sr-Cyrl-CS" altLang="en-US" sz="2400" smtClean="0"/>
              <a:t>доста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леукоцита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бактерија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епителних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ћелија</a:t>
            </a:r>
            <a:r>
              <a:rPr lang="sr-Latn-CS" altLang="en-US" sz="2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sr-Cyrl-CS" altLang="en-US" sz="2400" smtClean="0"/>
              <a:t>Урађен је ЕХО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бубрега: </a:t>
            </a:r>
          </a:p>
          <a:p>
            <a:pPr eaLnBrk="1" hangingPunct="1"/>
            <a:r>
              <a:rPr lang="sr-Cyrl-CS" altLang="en-US" sz="2400" smtClean="0"/>
              <a:t>Налаз: </a:t>
            </a:r>
            <a:r>
              <a:rPr lang="en-US" altLang="en-US" sz="2400" smtClean="0"/>
              <a:t>десни бубрег већи са цистично промењеном карлицом, хидронефроза другог степена без веће редукције бубрежног паренхима.</a:t>
            </a:r>
            <a:endParaRPr lang="sr-Cyrl-CS" altLang="en-US" sz="2400" smtClean="0"/>
          </a:p>
          <a:p>
            <a:r>
              <a:rPr lang="en-US" altLang="en-US" sz="2400" smtClean="0"/>
              <a:t>Постоји сумња на стенозу пијело-уретеричног сегмента.</a:t>
            </a:r>
            <a:endParaRPr lang="sr-Latn-C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323850" y="115888"/>
            <a:ext cx="8362950" cy="5483225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x-none" sz="2800" b="1" dirty="0" smtClean="0"/>
              <a:t>Питања: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x-none" sz="2800" b="1" dirty="0" smtClean="0"/>
          </a:p>
          <a:p>
            <a:pPr marL="0" indent="-457200" algn="just" eaLnBrk="1" hangingPunct="1">
              <a:buFont typeface="Arial" charset="0"/>
              <a:buAutoNum type="arabicPeriod"/>
              <a:defRPr/>
            </a:pPr>
            <a:r>
              <a:rPr lang="en-US" sz="2400" dirty="0" err="1" smtClean="0"/>
              <a:t>Наведите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нуклеарномедицинско</a:t>
            </a:r>
            <a:r>
              <a:rPr lang="en-US" sz="2400" dirty="0" smtClean="0"/>
              <a:t> </a:t>
            </a:r>
            <a:r>
              <a:rPr lang="en-US" sz="2400" dirty="0" err="1" smtClean="0"/>
              <a:t>испитивање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које</a:t>
            </a:r>
            <a:r>
              <a:rPr lang="en-US" sz="2400" dirty="0" smtClean="0"/>
              <a:t> </a:t>
            </a:r>
            <a:r>
              <a:rPr lang="en-US" sz="2400" dirty="0" err="1" smtClean="0"/>
              <a:t>бисте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спровели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овог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 и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којим</a:t>
            </a:r>
            <a:r>
              <a:rPr lang="en-US" sz="2400" dirty="0" smtClean="0"/>
              <a:t> </a:t>
            </a:r>
            <a:r>
              <a:rPr lang="sr-Cyrl-CS" sz="2400" dirty="0" smtClean="0"/>
              <a:t>радиофармацеутицима</a:t>
            </a:r>
            <a:r>
              <a:rPr lang="en-US" sz="2400" dirty="0" smtClean="0"/>
              <a:t>?</a:t>
            </a:r>
            <a:endParaRPr lang="sr-Latn-RS" sz="2400" dirty="0" smtClean="0"/>
          </a:p>
          <a:p>
            <a:pPr marL="0" indent="-457200" algn="just" eaLnBrk="1" hangingPunct="1">
              <a:buFont typeface="Arial" charset="0"/>
              <a:buAutoNum type="arabicPeriod"/>
              <a:defRPr/>
            </a:pPr>
            <a:endParaRPr lang="x-none" sz="2400" dirty="0" smtClean="0"/>
          </a:p>
          <a:p>
            <a:pPr marL="0" indent="-457200" algn="just">
              <a:buFont typeface="Arial" charset="0"/>
              <a:buNone/>
              <a:defRPr/>
            </a:pPr>
            <a:r>
              <a:rPr lang="sr-Cyrl-RS" sz="2400" dirty="0" smtClean="0"/>
              <a:t>2</a:t>
            </a:r>
            <a:r>
              <a:rPr lang="en-US" sz="2400" dirty="0" smtClean="0"/>
              <a:t>. </a:t>
            </a:r>
            <a:r>
              <a:rPr lang="en-US" sz="2400" dirty="0" err="1" smtClean="0"/>
              <a:t>Наведите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три</a:t>
            </a:r>
            <a:r>
              <a:rPr lang="en-US" sz="2400" dirty="0" smtClean="0"/>
              <a:t> </a:t>
            </a:r>
            <a:r>
              <a:rPr lang="en-US" sz="2400" dirty="0" err="1" smtClean="0"/>
              <a:t>типа</a:t>
            </a:r>
            <a:r>
              <a:rPr lang="en-US" sz="2400" dirty="0" smtClean="0"/>
              <a:t> </a:t>
            </a:r>
            <a:r>
              <a:rPr lang="en-US" sz="2400" dirty="0" err="1" smtClean="0"/>
              <a:t>одговора</a:t>
            </a:r>
            <a:r>
              <a:rPr lang="en-US" sz="2400" dirty="0" smtClean="0"/>
              <a:t>,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повећање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брзине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протока</a:t>
            </a:r>
            <a:r>
              <a:rPr lang="en-US" sz="2400" dirty="0" smtClean="0"/>
              <a:t> </a:t>
            </a:r>
            <a:r>
              <a:rPr lang="en-US" sz="2400" dirty="0" err="1" smtClean="0"/>
              <a:t>мокраће</a:t>
            </a:r>
            <a:r>
              <a:rPr lang="en-US" sz="2400" dirty="0" smtClean="0"/>
              <a:t> </a:t>
            </a:r>
            <a:r>
              <a:rPr lang="en-US" sz="2400" dirty="0" err="1" smtClean="0"/>
              <a:t>након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диуретика</a:t>
            </a:r>
            <a:r>
              <a:rPr lang="en-US" sz="2400" dirty="0" smtClean="0"/>
              <a:t>?</a:t>
            </a:r>
            <a:endParaRPr lang="sr-Latn-RS" sz="2400" dirty="0" smtClean="0"/>
          </a:p>
          <a:p>
            <a:pPr marL="0" indent="-457200" algn="just">
              <a:buFont typeface="Arial" charset="0"/>
              <a:buNone/>
              <a:defRPr/>
            </a:pPr>
            <a:endParaRPr lang="en-US" sz="2400" dirty="0" smtClean="0">
              <a:solidFill>
                <a:srgbClr val="FF0000"/>
              </a:solidFill>
            </a:endParaRPr>
          </a:p>
          <a:p>
            <a:pPr marL="0" indent="-457200" algn="just" eaLnBrk="1" hangingPunct="1">
              <a:buFont typeface="Arial" charset="0"/>
              <a:buNone/>
              <a:defRPr/>
            </a:pPr>
            <a:r>
              <a:rPr lang="sr-Cyrl-RS" sz="2400" dirty="0" smtClean="0"/>
              <a:t>3</a:t>
            </a:r>
            <a:r>
              <a:rPr lang="x-none" sz="2400" smtClean="0"/>
              <a:t>. Налаз динамске сцинтиграфије бубрега код пацијенткиње говори у прилог позитивном одговору</a:t>
            </a:r>
            <a:r>
              <a:rPr lang="en-US" sz="2400" dirty="0" smtClean="0"/>
              <a:t> </a:t>
            </a:r>
            <a:r>
              <a:rPr lang="x-none" sz="2400" smtClean="0"/>
              <a:t>елиминације</a:t>
            </a:r>
            <a:r>
              <a:rPr lang="en-US" sz="2400" dirty="0" smtClean="0"/>
              <a:t> </a:t>
            </a:r>
            <a:r>
              <a:rPr lang="x-none" sz="2400" smtClean="0"/>
              <a:t>на</a:t>
            </a:r>
            <a:r>
              <a:rPr lang="en-US" sz="2400" dirty="0" smtClean="0"/>
              <a:t> </a:t>
            </a:r>
            <a:r>
              <a:rPr lang="x-none" sz="2400" smtClean="0"/>
              <a:t>радиоренограму после давања диуретика.</a:t>
            </a:r>
          </a:p>
          <a:p>
            <a:pPr marL="0" indent="-457200" algn="just" eaLnBrk="1" hangingPunct="1">
              <a:buFont typeface="Arial" charset="0"/>
              <a:buNone/>
              <a:defRPr/>
            </a:pPr>
            <a:r>
              <a:rPr lang="x-none" sz="2400" smtClean="0"/>
              <a:t>Познајући методологију, објасните да ли</a:t>
            </a:r>
            <a:r>
              <a:rPr lang="hr-HR" sz="2400" dirty="0" smtClean="0"/>
              <a:t> </a:t>
            </a:r>
            <a:r>
              <a:rPr lang="x-none" sz="2400" smtClean="0"/>
              <a:t>је</a:t>
            </a:r>
            <a:r>
              <a:rPr lang="hr-HR" sz="2400" dirty="0" smtClean="0"/>
              <a:t> </a:t>
            </a:r>
            <a:r>
              <a:rPr lang="x-none" sz="2400" smtClean="0"/>
              <a:t>опструкција</a:t>
            </a:r>
            <a:r>
              <a:rPr lang="hr-HR" sz="2400" dirty="0" smtClean="0"/>
              <a:t> </a:t>
            </a:r>
            <a:r>
              <a:rPr lang="x-none" sz="2400" smtClean="0"/>
              <a:t>органског</a:t>
            </a:r>
            <a:r>
              <a:rPr lang="hr-HR" sz="2400" dirty="0" smtClean="0"/>
              <a:t> </a:t>
            </a:r>
            <a:r>
              <a:rPr lang="x-none" sz="2400" smtClean="0"/>
              <a:t>или</a:t>
            </a:r>
            <a:r>
              <a:rPr lang="hr-HR" sz="2400" dirty="0" smtClean="0"/>
              <a:t> </a:t>
            </a:r>
            <a:r>
              <a:rPr lang="x-none" sz="2400" smtClean="0"/>
              <a:t>функционалног порекла</a:t>
            </a:r>
            <a:r>
              <a:rPr lang="hr-HR" sz="2400" dirty="0" smtClean="0"/>
              <a:t>?</a:t>
            </a:r>
            <a:endParaRPr lang="x-none" sz="2400" smtClean="0"/>
          </a:p>
          <a:p>
            <a:pPr algn="just" eaLnBrk="1" hangingPunct="1">
              <a:buFont typeface="Arial" charset="0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4292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smtClean="0"/>
              <a:t>Случај</a:t>
            </a:r>
            <a:r>
              <a:rPr lang="sr-Latn-CS" altLang="en-US" sz="4000" smtClean="0"/>
              <a:t> </a:t>
            </a:r>
            <a:r>
              <a:rPr lang="en-US" altLang="en-US" sz="4000" smtClean="0"/>
              <a:t>3</a:t>
            </a:r>
            <a:endParaRPr lang="en-US" altLang="en-US" sz="2400" smtClean="0"/>
          </a:p>
          <a:p>
            <a:pPr algn="just" eaLnBrk="1" hangingPunct="1"/>
            <a:endParaRPr lang="sr-Cyrl-CS" altLang="en-US" sz="2400" smtClean="0"/>
          </a:p>
          <a:p>
            <a:pPr algn="just" eaLnBrk="1" hangingPunct="1">
              <a:buFont typeface="Arial" charset="0"/>
              <a:buNone/>
            </a:pPr>
            <a:r>
              <a:rPr lang="en-US" altLang="en-US" sz="2400" smtClean="0"/>
              <a:t>Пацијенткињу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стару</a:t>
            </a:r>
            <a:r>
              <a:rPr lang="sr-Latn-CS" altLang="en-US" sz="2400" smtClean="0"/>
              <a:t> 3 </a:t>
            </a:r>
            <a:r>
              <a:rPr lang="en-US" altLang="en-US" sz="2400" smtClean="0"/>
              <a:t>године</a:t>
            </a:r>
            <a:r>
              <a:rPr lang="sr-Latn-CS" altLang="en-US" sz="2400" smtClean="0"/>
              <a:t>, </a:t>
            </a:r>
            <a:r>
              <a:rPr lang="en-US" altLang="en-US" sz="2400" smtClean="0"/>
              <a:t>родитељи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доводе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на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преглед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због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следећих тегоба:</a:t>
            </a:r>
          </a:p>
          <a:p>
            <a:pPr algn="just" eaLnBrk="1" hangingPunct="1"/>
            <a:r>
              <a:rPr lang="en-US" altLang="en-US" sz="2400" smtClean="0"/>
              <a:t>Повишена температура изнад 38 степени у трајању од преко 2 дана, телесна температура,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грозница са дрхтавицом, малаксалост, болови у целом телу.</a:t>
            </a:r>
          </a:p>
          <a:p>
            <a:pPr algn="just" eaLnBrk="1" hangingPunct="1"/>
            <a:r>
              <a:rPr lang="en-US" altLang="en-US" sz="2400" smtClean="0"/>
              <a:t>често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и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болно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мокрење, повећана учесталост мокрења- мокрења ноћу (ноктурија)</a:t>
            </a:r>
            <a:endParaRPr lang="sr-Cyrl-CS" altLang="en-US" sz="2400" smtClean="0"/>
          </a:p>
          <a:p>
            <a:pPr algn="just" eaLnBrk="1" hangingPunct="1">
              <a:buFont typeface="Arial" charset="0"/>
              <a:buNone/>
            </a:pPr>
            <a:r>
              <a:rPr lang="en-US" altLang="en-US" sz="2400" smtClean="0"/>
              <a:t>Урађена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је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уринокултура</a:t>
            </a:r>
            <a:r>
              <a:rPr lang="sr-Cyrl-CS" altLang="en-US" sz="2400" smtClean="0"/>
              <a:t>, </a:t>
            </a:r>
            <a:r>
              <a:rPr lang="en-US" altLang="en-US" sz="2400" smtClean="0"/>
              <a:t>којом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је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нађена </a:t>
            </a:r>
            <a:r>
              <a:rPr lang="en-US" altLang="en-US" sz="2400" i="1" smtClean="0"/>
              <a:t>Еcherichia colli </a:t>
            </a:r>
            <a:r>
              <a:rPr lang="en-US" altLang="en-US" sz="2400" smtClean="0"/>
              <a:t>преко</a:t>
            </a:r>
            <a:r>
              <a:rPr lang="sr-Latn-CS" altLang="en-US" sz="2400" smtClean="0"/>
              <a:t> 100 000. </a:t>
            </a:r>
            <a:endParaRPr lang="en-US" altLang="en-US" sz="2400" smtClean="0"/>
          </a:p>
          <a:p>
            <a:pPr algn="just" eaLnBrk="1" hangingPunct="1">
              <a:buFont typeface="Arial" charset="0"/>
              <a:buNone/>
            </a:pPr>
            <a:r>
              <a:rPr lang="en-US" altLang="en-US" sz="2400" smtClean="0"/>
              <a:t>Урађен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је</a:t>
            </a:r>
            <a:r>
              <a:rPr lang="sr-Cyrl-CS" altLang="en-US" sz="2400" smtClean="0"/>
              <a:t> </a:t>
            </a:r>
            <a:r>
              <a:rPr lang="en-US" altLang="en-US" sz="2400" smtClean="0"/>
              <a:t>ЕХО бубрега</a:t>
            </a:r>
            <a:r>
              <a:rPr lang="sr-Cyrl-CS" altLang="en-US" sz="2400" smtClean="0"/>
              <a:t>: </a:t>
            </a:r>
          </a:p>
          <a:p>
            <a:pPr algn="just" eaLnBrk="1" hangingPunct="1"/>
            <a:r>
              <a:rPr lang="en-US" altLang="en-US" sz="2400" smtClean="0"/>
              <a:t>Налаз</a:t>
            </a:r>
            <a:r>
              <a:rPr lang="sr-Cyrl-CS" altLang="en-US" sz="2400" smtClean="0"/>
              <a:t>: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хиперехогено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поље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горњем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полу</a:t>
            </a:r>
            <a:r>
              <a:rPr lang="sr-Latn-CS" altLang="en-US" sz="2400" smtClean="0"/>
              <a:t>  </a:t>
            </a:r>
            <a:r>
              <a:rPr lang="en-US" altLang="en-US" sz="2400" smtClean="0"/>
              <a:t>десног</a:t>
            </a:r>
            <a:r>
              <a:rPr lang="sr-Latn-CS" altLang="en-US" sz="2400" smtClean="0"/>
              <a:t> </a:t>
            </a:r>
            <a:r>
              <a:rPr lang="en-US" altLang="en-US" sz="2400" smtClean="0"/>
              <a:t>бубрега</a:t>
            </a:r>
            <a:r>
              <a:rPr lang="sr-Latn-CS" altLang="en-US" sz="2400" smtClean="0"/>
              <a:t>.</a:t>
            </a:r>
          </a:p>
          <a:p>
            <a:pPr algn="just" eaLnBrk="1" hangingPunct="1">
              <a:buFont typeface="Arial" charset="0"/>
              <a:buNone/>
            </a:pPr>
            <a:endParaRPr lang="sr-Latn-C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395288" y="285750"/>
            <a:ext cx="8320087" cy="6500813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x-none" sz="2800" b="1" dirty="0" smtClean="0"/>
              <a:t>Питања:</a:t>
            </a:r>
          </a:p>
          <a:p>
            <a:pPr algn="just">
              <a:spcBef>
                <a:spcPct val="0"/>
              </a:spcBef>
              <a:buFont typeface="Arial" charset="0"/>
              <a:buNone/>
              <a:defRPr/>
            </a:pPr>
            <a:endParaRPr lang="x-none" sz="2400" b="1" dirty="0" smtClean="0"/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r>
              <a:rPr lang="en-US" sz="2400" dirty="0" err="1" smtClean="0"/>
              <a:t>Наведите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нуклеарномедицинско</a:t>
            </a:r>
            <a:r>
              <a:rPr lang="en-US" sz="2400" dirty="0" smtClean="0"/>
              <a:t> </a:t>
            </a:r>
            <a:r>
              <a:rPr lang="en-US" sz="2400" dirty="0" err="1" smtClean="0"/>
              <a:t>испитивање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које</a:t>
            </a:r>
            <a:r>
              <a:rPr lang="en-US" sz="2400" dirty="0" smtClean="0"/>
              <a:t> </a:t>
            </a:r>
            <a:r>
              <a:rPr lang="en-US" sz="2400" dirty="0" err="1" smtClean="0"/>
              <a:t>бисте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спровели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овог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 и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којим</a:t>
            </a:r>
            <a:r>
              <a:rPr lang="en-US" sz="2400" dirty="0" smtClean="0"/>
              <a:t> </a:t>
            </a:r>
            <a:r>
              <a:rPr lang="sr-Cyrl-CS" sz="2400" dirty="0" smtClean="0"/>
              <a:t>радиофармацеутицима</a:t>
            </a:r>
            <a:r>
              <a:rPr lang="en-US" sz="2400" dirty="0" smtClean="0"/>
              <a:t>?</a:t>
            </a:r>
            <a:endParaRPr lang="sr-Latn-RS" sz="2400" dirty="0" smtClean="0"/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endParaRPr lang="sr-Cyrl-RS" sz="2400" dirty="0" smtClean="0"/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r>
              <a:rPr lang="en-US" sz="2400" dirty="0" err="1" smtClean="0"/>
              <a:t>Објасните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принцип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извођења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ове</a:t>
            </a:r>
            <a:r>
              <a:rPr lang="en-US" sz="2400" dirty="0" smtClean="0"/>
              <a:t> </a:t>
            </a:r>
            <a:r>
              <a:rPr lang="en-US" sz="2400" dirty="0" err="1" smtClean="0"/>
              <a:t>методе</a:t>
            </a:r>
            <a:r>
              <a:rPr lang="en-US" sz="2400" dirty="0" smtClean="0"/>
              <a:t>?</a:t>
            </a:r>
            <a:endParaRPr lang="sr-Latn-RS" sz="2400" dirty="0" smtClean="0"/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endParaRPr lang="sr-Cyrl-RS" sz="2400" dirty="0" smtClean="0"/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r>
              <a:rPr lang="en-US" sz="2400" dirty="0" err="1" smtClean="0">
                <a:solidFill>
                  <a:srgbClr val="000000"/>
                </a:solidFill>
              </a:rPr>
              <a:t>Овом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методом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је визуализовано </a:t>
            </a:r>
            <a:r>
              <a:rPr lang="en-US" sz="2400" dirty="0" smtClean="0">
                <a:solidFill>
                  <a:srgbClr val="000000"/>
                </a:solidFill>
              </a:rPr>
              <a:t>“</a:t>
            </a:r>
            <a:r>
              <a:rPr lang="sr-Cyrl-CS" sz="2400" dirty="0" smtClean="0">
                <a:solidFill>
                  <a:srgbClr val="000000"/>
                </a:solidFill>
              </a:rPr>
              <a:t>хладно</a:t>
            </a:r>
            <a:r>
              <a:rPr lang="en-US" sz="2400" dirty="0" smtClean="0">
                <a:solidFill>
                  <a:srgbClr val="000000"/>
                </a:solidFill>
              </a:rPr>
              <a:t>”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поље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у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горњем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полу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десног</a:t>
            </a:r>
            <a:r>
              <a:rPr lang="sr-Latn-CS" sz="2400" dirty="0" smtClean="0">
                <a:solidFill>
                  <a:srgbClr val="000000"/>
                </a:solidFill>
              </a:rPr>
              <a:t> </a:t>
            </a:r>
            <a:r>
              <a:rPr lang="sr-Cyrl-CS" sz="2400" dirty="0" smtClean="0">
                <a:solidFill>
                  <a:srgbClr val="000000"/>
                </a:solidFill>
              </a:rPr>
              <a:t>бубрега. Наведите диференцијалну дијагнозу? </a:t>
            </a:r>
            <a:endParaRPr lang="sr-Latn-RS" sz="2400" dirty="0" smtClean="0">
              <a:solidFill>
                <a:srgbClr val="000000"/>
              </a:solidFill>
            </a:endParaRPr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endParaRPr lang="sr-Cyrl-CS" sz="2400" dirty="0" smtClean="0">
              <a:solidFill>
                <a:srgbClr val="000000"/>
              </a:solidFill>
            </a:endParaRPr>
          </a:p>
          <a:p>
            <a:pPr marL="114300" indent="-457200" algn="just">
              <a:spcBef>
                <a:spcPct val="0"/>
              </a:spcBef>
              <a:buFont typeface="Arial" charset="0"/>
              <a:buAutoNum type="arabicPeriod"/>
              <a:defRPr/>
            </a:pPr>
            <a:r>
              <a:rPr lang="x-none" sz="2400" smtClean="0"/>
              <a:t>Наведите </a:t>
            </a:r>
            <a:r>
              <a:rPr lang="en-US" sz="2400" dirty="0" err="1" smtClean="0"/>
              <a:t>нуклеарномедицинско</a:t>
            </a:r>
            <a:r>
              <a:rPr lang="en-US" sz="2400" dirty="0" smtClean="0"/>
              <a:t> </a:t>
            </a:r>
            <a:r>
              <a:rPr lang="en-US" sz="2400" dirty="0" err="1" smtClean="0"/>
              <a:t>испитивање</a:t>
            </a:r>
            <a:r>
              <a:rPr lang="en-US" sz="2400" dirty="0" smtClean="0"/>
              <a:t> </a:t>
            </a:r>
            <a:r>
              <a:rPr lang="x-none" sz="2400" smtClean="0"/>
              <a:t>које </a:t>
            </a:r>
            <a:r>
              <a:rPr lang="en-US" sz="2400" dirty="0" err="1" smtClean="0"/>
              <a:t>бисте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спровели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овог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x-none" sz="2400" smtClean="0"/>
              <a:t>, да бисте утврдили постојање везикоуретералног рефлукса  и са којим </a:t>
            </a:r>
            <a:r>
              <a:rPr lang="sr-Cyrl-CS" sz="2400" dirty="0" smtClean="0"/>
              <a:t>радиофармацеутицима</a:t>
            </a:r>
            <a:r>
              <a:rPr lang="x-none" sz="2400" smtClean="0"/>
              <a:t>?</a:t>
            </a:r>
          </a:p>
          <a:p>
            <a:pPr marL="0" algn="just">
              <a:spcBef>
                <a:spcPct val="0"/>
              </a:spcBef>
              <a:buFont typeface="Arial" charset="0"/>
              <a:buNone/>
              <a:defRPr/>
            </a:pPr>
            <a:endParaRPr lang="x-none" sz="2400" dirty="0" smtClean="0"/>
          </a:p>
          <a:p>
            <a:pPr algn="just">
              <a:spcBef>
                <a:spcPct val="0"/>
              </a:spcBef>
              <a:buFont typeface="Arial" charset="0"/>
              <a:buNone/>
              <a:defRPr/>
            </a:pPr>
            <a:endParaRPr lang="en-US" sz="2800" dirty="0" smtClean="0">
              <a:solidFill>
                <a:srgbClr val="000000"/>
              </a:solidFill>
            </a:endParaRPr>
          </a:p>
          <a:p>
            <a:pPr algn="just">
              <a:spcBef>
                <a:spcPct val="0"/>
              </a:spcBef>
              <a:buFont typeface="Arial" charset="0"/>
              <a:buNone/>
              <a:defRPr/>
            </a:pPr>
            <a:endParaRPr lang="en-US" sz="2800" dirty="0" smtClean="0"/>
          </a:p>
          <a:p>
            <a:pPr algn="just" eaLnBrk="1" hangingPunct="1">
              <a:defRPr/>
            </a:pPr>
            <a:endParaRPr lang="en-US" sz="1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0006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altLang="en-US" sz="4000" smtClean="0"/>
              <a:t>Случај 4</a:t>
            </a:r>
            <a:endParaRPr lang="en-US" altLang="en-US" sz="2400" smtClean="0"/>
          </a:p>
          <a:p>
            <a:pPr eaLnBrk="1" hangingPunct="1">
              <a:buFont typeface="Arial" charset="0"/>
              <a:buNone/>
            </a:pPr>
            <a:endParaRPr lang="en-US" altLang="en-US" sz="2400" smtClean="0"/>
          </a:p>
          <a:p>
            <a:pPr algn="just" eaLnBrk="1" hangingPunct="1"/>
            <a:r>
              <a:rPr lang="en-US" altLang="en-US" sz="2400" smtClean="0"/>
              <a:t>48-годишњој пацијенткињи којој је трансплантиран бубрег регистрован скок азотних материја 4-ог дана након операције.</a:t>
            </a:r>
          </a:p>
          <a:p>
            <a:pPr algn="just" eaLnBrk="1" hangingPunct="1"/>
            <a:r>
              <a:rPr lang="en-US" altLang="en-US" sz="2400" smtClean="0"/>
              <a:t>На УЗ бубрега приказује се нормална морфологија бубрега, уз уобичајену ехогеност. </a:t>
            </a:r>
          </a:p>
          <a:p>
            <a:pPr algn="just" eaLnBrk="1" hangingPunct="1"/>
            <a:r>
              <a:rPr lang="en-US" altLang="en-US" sz="2400" smtClean="0"/>
              <a:t>На Доплер-у крвих судова није визуализован проток у бубрежној артерији. </a:t>
            </a:r>
          </a:p>
          <a:p>
            <a:pPr algn="just" eaLnBrk="1" hangingPunct="1"/>
            <a:r>
              <a:rPr lang="en-US" altLang="en-US" sz="2400" smtClean="0"/>
              <a:t>На ангиограму не приказује се перфузија транспалантираног бубрега у десној илијачној фоси. </a:t>
            </a:r>
          </a:p>
          <a:p>
            <a:pPr eaLnBrk="1" hangingPunct="1"/>
            <a:endParaRPr lang="en-US" altLang="en-US" sz="23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500063" y="285750"/>
            <a:ext cx="8215312" cy="6500813"/>
          </a:xfrm>
        </p:spPr>
        <p:txBody>
          <a:bodyPr/>
          <a:lstStyle/>
          <a:p>
            <a:pPr algn="ctr">
              <a:spcBef>
                <a:spcPct val="0"/>
              </a:spcBef>
              <a:buFont typeface="Arial" charset="0"/>
              <a:buNone/>
              <a:defRPr/>
            </a:pPr>
            <a:r>
              <a:rPr lang="x-none" sz="2800" b="1" smtClean="0"/>
              <a:t>Питања:</a:t>
            </a:r>
            <a:endParaRPr lang="sr-Cyrl-RS" sz="2800" b="1" dirty="0" smtClean="0"/>
          </a:p>
          <a:p>
            <a:pPr algn="ctr">
              <a:spcBef>
                <a:spcPct val="0"/>
              </a:spcBef>
              <a:buFont typeface="Arial" charset="0"/>
              <a:buNone/>
              <a:defRPr/>
            </a:pPr>
            <a:endParaRPr lang="x-none" sz="2800" b="1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 err="1" smtClean="0">
                <a:solidFill>
                  <a:prstClr val="black"/>
                </a:solidFill>
              </a:rPr>
              <a:t>Наведите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паренхимске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компликације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пресађеног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бубрега</a:t>
            </a:r>
            <a:r>
              <a:rPr lang="en-US" sz="2400" dirty="0" smtClean="0">
                <a:solidFill>
                  <a:prstClr val="black"/>
                </a:solidFill>
              </a:rPr>
              <a:t>?</a:t>
            </a:r>
            <a:endParaRPr lang="sr-Latn-RS" sz="2400" dirty="0" smtClean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 err="1" smtClean="0">
                <a:solidFill>
                  <a:prstClr val="black"/>
                </a:solidFill>
              </a:rPr>
              <a:t>Наведите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хируршке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компликације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пресађеног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бубрега</a:t>
            </a:r>
            <a:r>
              <a:rPr lang="en-US" sz="2400" dirty="0" smtClean="0">
                <a:solidFill>
                  <a:prstClr val="black"/>
                </a:solidFill>
              </a:rPr>
              <a:t>?</a:t>
            </a:r>
            <a:endParaRPr lang="sr-Latn-RS" sz="2400" dirty="0" smtClean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400" dirty="0" err="1" smtClean="0">
                <a:solidFill>
                  <a:prstClr val="black"/>
                </a:solidFill>
              </a:rPr>
              <a:t>Наведите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нуклеарномедицинско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испитивање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које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бисте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спровели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код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овог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пацијента</a:t>
            </a:r>
            <a:r>
              <a:rPr lang="en-US" sz="2400" dirty="0" smtClean="0">
                <a:solidFill>
                  <a:prstClr val="black"/>
                </a:solidFill>
              </a:rPr>
              <a:t> и </a:t>
            </a:r>
            <a:r>
              <a:rPr lang="en-US" sz="2400" dirty="0" err="1" smtClean="0">
                <a:solidFill>
                  <a:prstClr val="black"/>
                </a:solidFill>
              </a:rPr>
              <a:t>са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којим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sr-Cyrl-CS" sz="2400" dirty="0" smtClean="0">
                <a:solidFill>
                  <a:prstClr val="black"/>
                </a:solidFill>
              </a:rPr>
              <a:t>радиофармацеутицима</a:t>
            </a:r>
            <a:r>
              <a:rPr lang="en-US" sz="2400" dirty="0" smtClean="0">
                <a:solidFill>
                  <a:prstClr val="black"/>
                </a:solidFill>
              </a:rPr>
              <a:t>?</a:t>
            </a:r>
          </a:p>
          <a:p>
            <a:pPr algn="just">
              <a:spcBef>
                <a:spcPct val="0"/>
              </a:spcBef>
              <a:buFont typeface="Arial" charset="0"/>
              <a:buNone/>
              <a:defRPr/>
            </a:pPr>
            <a:endParaRPr lang="x-none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1762</TotalTime>
  <Words>488</Words>
  <Application>Microsoft Office PowerPoint</Application>
  <PresentationFormat>On-screen Show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Нуклеарна нефроурологија</vt:lpstr>
      <vt:lpstr>Случај 1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SCM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Goca</dc:creator>
  <cp:lastModifiedBy>Vladimir Vukomanovic</cp:lastModifiedBy>
  <cp:revision>208</cp:revision>
  <dcterms:created xsi:type="dcterms:W3CDTF">2012-08-02T10:51:40Z</dcterms:created>
  <dcterms:modified xsi:type="dcterms:W3CDTF">2022-10-07T15:26:48Z</dcterms:modified>
</cp:coreProperties>
</file>